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15" r:id="rId3"/>
    <p:sldId id="290" r:id="rId4"/>
    <p:sldId id="291" r:id="rId5"/>
    <p:sldId id="292" r:id="rId6"/>
    <p:sldId id="307" r:id="rId7"/>
    <p:sldId id="294" r:id="rId8"/>
    <p:sldId id="285" r:id="rId9"/>
    <p:sldId id="270" r:id="rId10"/>
    <p:sldId id="272" r:id="rId11"/>
    <p:sldId id="273" r:id="rId12"/>
    <p:sldId id="262" r:id="rId13"/>
    <p:sldId id="276" r:id="rId14"/>
    <p:sldId id="283" r:id="rId15"/>
    <p:sldId id="314" r:id="rId16"/>
    <p:sldId id="296" r:id="rId17"/>
    <p:sldId id="297" r:id="rId18"/>
    <p:sldId id="305" r:id="rId19"/>
    <p:sldId id="312" r:id="rId20"/>
    <p:sldId id="299" r:id="rId21"/>
    <p:sldId id="300" r:id="rId22"/>
    <p:sldId id="301" r:id="rId23"/>
    <p:sldId id="302" r:id="rId24"/>
    <p:sldId id="313" r:id="rId25"/>
    <p:sldId id="303" r:id="rId26"/>
    <p:sldId id="306" r:id="rId27"/>
    <p:sldId id="311" r:id="rId28"/>
    <p:sldId id="308" r:id="rId29"/>
    <p:sldId id="309" r:id="rId30"/>
    <p:sldId id="310" r:id="rId31"/>
    <p:sldId id="265" r:id="rId32"/>
    <p:sldId id="275" r:id="rId33"/>
    <p:sldId id="281" r:id="rId34"/>
    <p:sldId id="288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1F18A-41FB-E64B-A04C-DBBDCABA7F20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1634-294A-6344-B805-BFD3BF474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aseline="0" dirty="0" smtClean="0"/>
              <a:t>We need a motivation.   </a:t>
            </a:r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1634-294A-6344-B805-BFD3BF4742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1634-294A-6344-B805-BFD3BF4742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1634-294A-6344-B805-BFD3BF4742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Witten 96: effective</a:t>
            </a:r>
            <a:r>
              <a:rPr lang="en-US" baseline="0" dirty="0" smtClean="0"/>
              <a:t> five-</a:t>
            </a:r>
            <a:r>
              <a:rPr lang="en-US" baseline="0" dirty="0" err="1" smtClean="0"/>
              <a:t>brane</a:t>
            </a:r>
            <a:r>
              <a:rPr lang="en-US" baseline="0" dirty="0" smtClean="0"/>
              <a:t> theory in M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1634-294A-6344-B805-BFD3BF47427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B993-5F3A-EE4D-94DB-38169E26D47C}" type="datetimeFigureOut">
              <a:rPr lang="en-US" smtClean="0"/>
              <a:pPr/>
              <a:t>3/27/15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050D-75B4-AB4D-A6BC-915E919C2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df"/><Relationship Id="rId13" Type="http://schemas.openxmlformats.org/officeDocument/2006/relationships/image" Target="../media/image29.png"/><Relationship Id="rId14" Type="http://schemas.openxmlformats.org/officeDocument/2006/relationships/image" Target="../media/image14.pdf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0" Type="http://schemas.openxmlformats.org/officeDocument/2006/relationships/image" Target="../media/image26.pd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df"/><Relationship Id="rId1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6.pdf"/><Relationship Id="rId9" Type="http://schemas.openxmlformats.org/officeDocument/2006/relationships/image" Target="../media/image37.png"/><Relationship Id="rId10" Type="http://schemas.openxmlformats.org/officeDocument/2006/relationships/image" Target="../media/image38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6" Type="http://schemas.openxmlformats.org/officeDocument/2006/relationships/image" Target="../media/image46.pdf"/><Relationship Id="rId7" Type="http://schemas.openxmlformats.org/officeDocument/2006/relationships/image" Target="../media/image47.png"/><Relationship Id="rId8" Type="http://schemas.openxmlformats.org/officeDocument/2006/relationships/image" Target="../media/image48.pdf"/><Relationship Id="rId9" Type="http://schemas.openxmlformats.org/officeDocument/2006/relationships/image" Target="../media/image49.png"/><Relationship Id="rId10" Type="http://schemas.openxmlformats.org/officeDocument/2006/relationships/image" Target="../media/image50.pdf"/><Relationship Id="rId1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df"/><Relationship Id="rId13" Type="http://schemas.openxmlformats.org/officeDocument/2006/relationships/image" Target="../media/image67.png"/><Relationship Id="rId14" Type="http://schemas.openxmlformats.org/officeDocument/2006/relationships/image" Target="../media/image68.pdf"/><Relationship Id="rId15" Type="http://schemas.openxmlformats.org/officeDocument/2006/relationships/image" Target="../media/image69.png"/><Relationship Id="rId16" Type="http://schemas.openxmlformats.org/officeDocument/2006/relationships/image" Target="../media/image70.pdf"/><Relationship Id="rId17" Type="http://schemas.openxmlformats.org/officeDocument/2006/relationships/image" Target="../media/image71.png"/><Relationship Id="rId18" Type="http://schemas.openxmlformats.org/officeDocument/2006/relationships/image" Target="../media/image72.pdf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0" Type="http://schemas.openxmlformats.org/officeDocument/2006/relationships/image" Target="../media/image64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df"/><Relationship Id="rId4" Type="http://schemas.openxmlformats.org/officeDocument/2006/relationships/image" Target="../media/image76.png"/><Relationship Id="rId5" Type="http://schemas.openxmlformats.org/officeDocument/2006/relationships/image" Target="../media/image77.pdf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df"/><Relationship Id="rId1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pdf"/><Relationship Id="rId4" Type="http://schemas.openxmlformats.org/officeDocument/2006/relationships/image" Target="../media/image80.png"/><Relationship Id="rId5" Type="http://schemas.openxmlformats.org/officeDocument/2006/relationships/image" Target="../media/image81.pdf"/><Relationship Id="rId6" Type="http://schemas.openxmlformats.org/officeDocument/2006/relationships/image" Target="../media/image82.png"/><Relationship Id="rId7" Type="http://schemas.openxmlformats.org/officeDocument/2006/relationships/image" Target="../media/image83.pdf"/><Relationship Id="rId8" Type="http://schemas.openxmlformats.org/officeDocument/2006/relationships/image" Target="../media/image84.png"/><Relationship Id="rId9" Type="http://schemas.openxmlformats.org/officeDocument/2006/relationships/image" Target="../media/image85.pdf"/><Relationship Id="rId10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02.pdf"/><Relationship Id="rId13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df"/><Relationship Id="rId3" Type="http://schemas.openxmlformats.org/officeDocument/2006/relationships/image" Target="../media/image93.png"/><Relationship Id="rId4" Type="http://schemas.openxmlformats.org/officeDocument/2006/relationships/image" Target="../media/image94.pdf"/><Relationship Id="rId5" Type="http://schemas.openxmlformats.org/officeDocument/2006/relationships/image" Target="../media/image95.png"/><Relationship Id="rId6" Type="http://schemas.openxmlformats.org/officeDocument/2006/relationships/image" Target="../media/image96.pdf"/><Relationship Id="rId7" Type="http://schemas.openxmlformats.org/officeDocument/2006/relationships/image" Target="../media/image97.png"/><Relationship Id="rId8" Type="http://schemas.openxmlformats.org/officeDocument/2006/relationships/image" Target="../media/image98.pdf"/><Relationship Id="rId9" Type="http://schemas.openxmlformats.org/officeDocument/2006/relationships/image" Target="../media/image99.png"/><Relationship Id="rId10" Type="http://schemas.openxmlformats.org/officeDocument/2006/relationships/image" Target="../media/image100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df"/><Relationship Id="rId5" Type="http://schemas.openxmlformats.org/officeDocument/2006/relationships/image" Target="../media/image108.png"/><Relationship Id="rId6" Type="http://schemas.openxmlformats.org/officeDocument/2006/relationships/image" Target="../media/image109.pdf"/><Relationship Id="rId7" Type="http://schemas.openxmlformats.org/officeDocument/2006/relationships/image" Target="../media/image110.png"/><Relationship Id="rId8" Type="http://schemas.openxmlformats.org/officeDocument/2006/relationships/image" Target="../media/image111.pdf"/><Relationship Id="rId9" Type="http://schemas.openxmlformats.org/officeDocument/2006/relationships/image" Target="../media/image112.png"/><Relationship Id="rId10" Type="http://schemas.openxmlformats.org/officeDocument/2006/relationships/image" Target="../media/image113.pdf"/><Relationship Id="rId11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png"/><Relationship Id="rId12" Type="http://schemas.openxmlformats.org/officeDocument/2006/relationships/image" Target="../media/image125.pdf"/><Relationship Id="rId13" Type="http://schemas.openxmlformats.org/officeDocument/2006/relationships/image" Target="../media/image126.png"/><Relationship Id="rId14" Type="http://schemas.openxmlformats.org/officeDocument/2006/relationships/image" Target="../media/image127.pdf"/><Relationship Id="rId15" Type="http://schemas.openxmlformats.org/officeDocument/2006/relationships/image" Target="../media/image128.png"/><Relationship Id="rId16" Type="http://schemas.openxmlformats.org/officeDocument/2006/relationships/image" Target="../media/image129.pdf"/><Relationship Id="rId1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df"/><Relationship Id="rId3" Type="http://schemas.openxmlformats.org/officeDocument/2006/relationships/image" Target="../media/image116.png"/><Relationship Id="rId4" Type="http://schemas.openxmlformats.org/officeDocument/2006/relationships/image" Target="../media/image117.pdf"/><Relationship Id="rId5" Type="http://schemas.openxmlformats.org/officeDocument/2006/relationships/image" Target="../media/image118.png"/><Relationship Id="rId6" Type="http://schemas.openxmlformats.org/officeDocument/2006/relationships/image" Target="../media/image119.pdf"/><Relationship Id="rId7" Type="http://schemas.openxmlformats.org/officeDocument/2006/relationships/image" Target="../media/image120.png"/><Relationship Id="rId8" Type="http://schemas.openxmlformats.org/officeDocument/2006/relationships/image" Target="../media/image121.pdf"/><Relationship Id="rId9" Type="http://schemas.openxmlformats.org/officeDocument/2006/relationships/image" Target="../media/image122.png"/><Relationship Id="rId10" Type="http://schemas.openxmlformats.org/officeDocument/2006/relationships/image" Target="../media/image123.pd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df"/><Relationship Id="rId13" Type="http://schemas.openxmlformats.org/officeDocument/2006/relationships/image" Target="../media/image15.png"/><Relationship Id="rId14" Type="http://schemas.openxmlformats.org/officeDocument/2006/relationships/image" Target="../media/image16.pdf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6" Type="http://schemas.openxmlformats.org/officeDocument/2006/relationships/image" Target="../media/image8.pdf"/><Relationship Id="rId7" Type="http://schemas.openxmlformats.org/officeDocument/2006/relationships/image" Target="../media/image9.png"/><Relationship Id="rId8" Type="http://schemas.openxmlformats.org/officeDocument/2006/relationships/image" Target="../media/image10.pdf"/><Relationship Id="rId9" Type="http://schemas.openxmlformats.org/officeDocument/2006/relationships/image" Target="../media/image11.png"/><Relationship Id="rId10" Type="http://schemas.openxmlformats.org/officeDocument/2006/relationships/image" Target="../media/image1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95" y="833487"/>
            <a:ext cx="8489377" cy="3391065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The 2</a:t>
            </a:r>
            <a:r>
              <a:rPr lang="en-US" b="1" baseline="30000" dirty="0" smtClean="0">
                <a:solidFill>
                  <a:srgbClr val="800000"/>
                </a:solidFill>
                <a:latin typeface="Book Antiqua"/>
                <a:cs typeface="Book Antiqua"/>
              </a:rPr>
              <a:t>nd</a:t>
            </a: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 Joint</a:t>
            </a:r>
            <a:b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Kyoto-NTU</a:t>
            </a:r>
            <a:b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High Energy Theory</a:t>
            </a:r>
            <a:b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Workshop</a:t>
            </a:r>
            <a:endParaRPr lang="en-US" b="1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7836"/>
            <a:ext cx="6400800" cy="12209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254061"/>
                </a:solidFill>
                <a:latin typeface="Book Antiqua"/>
                <a:cs typeface="Book Antiqua"/>
              </a:rPr>
              <a:t>Welcome!</a:t>
            </a:r>
            <a:endParaRPr lang="en-US" sz="3600" dirty="0">
              <a:solidFill>
                <a:srgbClr val="254061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735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Gauge symmetry algebra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62536" y="1421045"/>
            <a:ext cx="1713596" cy="42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14035" y="2117454"/>
            <a:ext cx="1606800" cy="37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52551" y="2806700"/>
            <a:ext cx="4549518" cy="40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90652" y="3580008"/>
            <a:ext cx="2724923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90650" y="4908464"/>
            <a:ext cx="2756278" cy="40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414036" y="5571136"/>
            <a:ext cx="2399290" cy="40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918334" y="2034583"/>
            <a:ext cx="1852894" cy="4679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94556" y="2062230"/>
            <a:ext cx="120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where</a:t>
            </a:r>
            <a:endParaRPr lang="en-US" sz="24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566" y="4279777"/>
            <a:ext cx="570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15968"/>
                </a:solidFill>
                <a:latin typeface="Book Antiqua"/>
                <a:cs typeface="Book Antiqua"/>
              </a:rPr>
              <a:t>Gauge symmetry of gauge symmetry</a:t>
            </a:r>
            <a:endParaRPr lang="en-US" sz="2400" dirty="0">
              <a:solidFill>
                <a:srgbClr val="215968"/>
              </a:solidFill>
              <a:latin typeface="Book Antiqua"/>
              <a:cs typeface="Book Antiqu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7290" y="897373"/>
            <a:ext cx="360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[Ho-Huang-Matsuo 11]</a:t>
            </a:r>
            <a:endParaRPr lang="en-US" sz="2400" dirty="0">
              <a:solidFill>
                <a:srgbClr val="4F6228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340"/>
            <a:ext cx="8229600" cy="62430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Field strength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24" y="5238788"/>
            <a:ext cx="7413214" cy="6537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There is no need to define            due to </a:t>
            </a:r>
            <a:r>
              <a:rPr lang="en-US" sz="2400" u="sng" dirty="0" smtClean="0">
                <a:latin typeface="Book Antiqua"/>
                <a:cs typeface="Book Antiqua"/>
              </a:rPr>
              <a:t>self duality</a:t>
            </a:r>
            <a:r>
              <a:rPr lang="en-US" sz="2400" dirty="0" smtClean="0">
                <a:latin typeface="Book Antiqua"/>
                <a:cs typeface="Book Antiqua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3456" y="1363912"/>
            <a:ext cx="1871950" cy="5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93457" y="2387853"/>
            <a:ext cx="5335997" cy="41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93456" y="3258268"/>
            <a:ext cx="6095001" cy="41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670143" y="3901699"/>
            <a:ext cx="6698037" cy="41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000834" y="4699978"/>
            <a:ext cx="1331903" cy="29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441286" y="5281886"/>
            <a:ext cx="518133" cy="41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57" y="4572293"/>
            <a:ext cx="533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Field strengths are covariant.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8177" y="985981"/>
            <a:ext cx="366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[Ho-Huang-Matsuo 11]</a:t>
            </a:r>
            <a:endParaRPr lang="en-US" sz="2400" dirty="0">
              <a:solidFill>
                <a:srgbClr val="4F6228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40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Geometry of higher form gauge fields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042"/>
            <a:ext cx="8229600" cy="58984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1-form gauge potential =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bundle</a:t>
            </a:r>
          </a:p>
          <a:p>
            <a:pPr>
              <a:buNone/>
            </a:pPr>
            <a:endParaRPr lang="en-US" sz="1081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transition function </a:t>
            </a: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consistency condition for transition functions</a:t>
            </a:r>
          </a:p>
          <a:p>
            <a:pPr>
              <a:buNone/>
            </a:pPr>
            <a:endParaRPr lang="en-US" sz="2400" dirty="0" smtClean="0">
              <a:latin typeface="Book Antiqua"/>
              <a:cs typeface="Book Antiqua"/>
            </a:endParaRPr>
          </a:p>
          <a:p>
            <a:pPr>
              <a:buNone/>
            </a:pPr>
            <a:endParaRPr lang="en-US" sz="2000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rgbClr val="215968"/>
                </a:solidFill>
                <a:latin typeface="Book Antiqua"/>
                <a:cs typeface="Book Antiqua"/>
              </a:rPr>
              <a:t>2-form gauge potential = </a:t>
            </a:r>
            <a:r>
              <a:rPr lang="en-US" sz="2400" i="1" dirty="0" err="1" smtClean="0">
                <a:solidFill>
                  <a:srgbClr val="215968"/>
                </a:solidFill>
                <a:latin typeface="Book Antiqua"/>
                <a:cs typeface="Book Antiqua"/>
              </a:rPr>
              <a:t>gerbe</a:t>
            </a:r>
            <a:endParaRPr lang="en-US" sz="2400" i="1" dirty="0" smtClean="0">
              <a:solidFill>
                <a:srgbClr val="21596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violation of consistency condition</a:t>
            </a:r>
          </a:p>
          <a:p>
            <a:pPr>
              <a:buNone/>
            </a:pPr>
            <a:endParaRPr lang="en-US" sz="2000" dirty="0" smtClean="0">
              <a:latin typeface="Book Antiqua"/>
              <a:cs typeface="Book Antiqua"/>
            </a:endParaRPr>
          </a:p>
          <a:p>
            <a:pPr>
              <a:buNone/>
            </a:pPr>
            <a:endParaRPr lang="en-US" sz="1200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consistency condition for violation of the above c.c.</a:t>
            </a:r>
          </a:p>
          <a:p>
            <a:pPr>
              <a:buNone/>
            </a:pPr>
            <a:endParaRPr lang="en-US" sz="2800" dirty="0" smtClean="0">
              <a:latin typeface="Book Antiqua"/>
              <a:cs typeface="Book Antiqua"/>
            </a:endParaRPr>
          </a:p>
          <a:p>
            <a:pPr>
              <a:buNone/>
            </a:pPr>
            <a:endParaRPr lang="en-US" sz="1600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				where	</a:t>
            </a:r>
          </a:p>
          <a:p>
            <a:endParaRPr lang="en-US" sz="2400" dirty="0" smtClean="0"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46470" y="2718698"/>
            <a:ext cx="2385427" cy="3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73720" y="4401086"/>
            <a:ext cx="4893880" cy="42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65364" y="1737778"/>
            <a:ext cx="1338256" cy="395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85563" y="5358757"/>
            <a:ext cx="5836113" cy="570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776049" y="6059868"/>
            <a:ext cx="3602236" cy="4502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1885" y="3313377"/>
            <a:ext cx="76644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09"/>
            <a:ext cx="8229600" cy="871238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Non-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Abelian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gerbe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876" y="853803"/>
            <a:ext cx="7333923" cy="5429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Math. refs. [Breen-Messing 01][Baez-Huerta 10]</a:t>
            </a:r>
          </a:p>
          <a:p>
            <a:pPr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Two Lie algebras</a:t>
            </a:r>
          </a:p>
          <a:p>
            <a:pPr>
              <a:buNone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Need a few maps with some conditions.</a:t>
            </a:r>
          </a:p>
          <a:p>
            <a:pPr>
              <a:buNone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Problem: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Fake curvature condition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It is hard to have non-trivial field strength.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87244" y="4326057"/>
            <a:ext cx="2571253" cy="39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36222" y="2239966"/>
            <a:ext cx="2705824" cy="3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56"/>
            <a:ext cx="8229600" cy="871238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Non-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Abelian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Gerbe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</a:t>
            </a:r>
            <a:r>
              <a:rPr lang="en-US" sz="3200" i="1" u="sng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(modified)</a:t>
            </a:r>
            <a:endParaRPr lang="en-US" sz="3200" i="1" u="sng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876"/>
            <a:ext cx="8229600" cy="4980287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215968"/>
                </a:solidFill>
                <a:latin typeface="Book Antiqua"/>
                <a:cs typeface="Book Antiqua"/>
              </a:rPr>
              <a:t>Given two Lie algebras and 3 linear maps 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[Ho-Matsuo 12]</a:t>
            </a:r>
            <a:endParaRPr lang="en-US" sz="2400" dirty="0">
              <a:solidFill>
                <a:srgbClr val="4F6228"/>
              </a:solidFill>
              <a:latin typeface="Book Antiqua"/>
              <a:cs typeface="Book Antiqu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15863" y="3652895"/>
            <a:ext cx="3066646" cy="40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31802" y="4177013"/>
            <a:ext cx="3290011" cy="38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315863" y="4659513"/>
            <a:ext cx="4141015" cy="40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26705" y="5182425"/>
            <a:ext cx="5924677" cy="4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31802" y="5744563"/>
            <a:ext cx="3661297" cy="38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023345" y="3198935"/>
            <a:ext cx="2511600" cy="32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331802" y="2688382"/>
            <a:ext cx="1389818" cy="32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1371083" y="2250334"/>
            <a:ext cx="1350109" cy="32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260643" y="1734667"/>
            <a:ext cx="2392735" cy="38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193" y="3120094"/>
            <a:ext cx="522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They satisfy the following properties.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Non-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Abelian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Higher Form Symmetries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666" y="1600200"/>
            <a:ext cx="7634133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[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Gaiotto-Kapustin-Seiberg-Willett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 14]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All higher form symmetries are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Abelian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(?)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Non-trivial space-time dependence: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derivatives, non-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locality, …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180"/>
            <a:ext cx="8229600" cy="87975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Generalization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686800" cy="5169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Normally,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gauge transf. = (finite-dim.) Lie group-valued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fxs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potential = Lie alg.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⊗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 1-form</a:t>
            </a: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Now,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027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→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Mix Lie alg. and alg. of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fxs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on space-time.</a:t>
            </a:r>
            <a:endParaRPr lang="en-US" sz="2800" dirty="0" smtClean="0"/>
          </a:p>
          <a:p>
            <a:pPr>
              <a:buNone/>
            </a:pPr>
            <a:r>
              <a:rPr lang="en-US" sz="3027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All formulas still work.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 =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+ A</a:t>
            </a:r>
            <a:endParaRPr lang="en-US" sz="2800" dirty="0" smtClean="0"/>
          </a:p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δ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 = [D,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λ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]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 =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+ AA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40"/>
            <a:ext cx="8229600" cy="871217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Gauge 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symm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. algebra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758"/>
            <a:ext cx="8229600" cy="12955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structure const’s depend 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kinem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param’s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ex: NC gauge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symm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</a:t>
            </a: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719" y="1757420"/>
            <a:ext cx="5496736" cy="310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781" y="4631761"/>
            <a:ext cx="6774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Book Antiqua"/>
                <a:cs typeface="Book Antiqua"/>
              </a:rPr>
              <a:t>More generally,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gauge alg. </a:t>
            </a:r>
            <a:r>
              <a:rPr lang="en-US" sz="3200" dirty="0" smtClean="0">
                <a:solidFill>
                  <a:srgbClr val="254061"/>
                </a:solidFill>
              </a:rPr>
              <a:t>≠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product alg.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</a:t>
            </a:r>
            <a:r>
              <a:rPr lang="en-US" sz="2800" i="1" baseline="-250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x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exp(ipx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)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→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T</a:t>
            </a:r>
            <a:r>
              <a:rPr lang="en-US" sz="2800" i="1" baseline="-250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(</a:t>
            </a:r>
            <a:r>
              <a:rPr lang="en-US" sz="2800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p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)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→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T(…)  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9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BCJ Duality and Double Copy Procedure</a:t>
            </a:r>
            <a:r>
              <a:rPr lang="en-US" sz="28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/>
            </a:r>
            <a:br>
              <a:rPr lang="en-US" sz="2800" u="sng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(generalized KLT relation)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404" y="1511592"/>
            <a:ext cx="7638396" cy="122264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4F6228"/>
                </a:solidFill>
                <a:latin typeface="Book Antiqua"/>
                <a:cs typeface="Book Antiqua"/>
              </a:rPr>
              <a:t>(color)*(kin.) → (kin.)’*(kin.)</a:t>
            </a:r>
            <a:endParaRPr lang="en-US" sz="2800" dirty="0" smtClean="0">
              <a:solidFill>
                <a:srgbClr val="4F6228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4F6228"/>
                </a:solidFill>
                <a:latin typeface="Book Antiqua"/>
                <a:cs typeface="Book Antiqua"/>
              </a:rPr>
              <a:t>Gravity = (YM)*(YM)’</a:t>
            </a:r>
          </a:p>
          <a:p>
            <a:pPr>
              <a:spcAft>
                <a:spcPts val="1200"/>
              </a:spcAft>
            </a:pPr>
            <a:endParaRPr lang="en-US" sz="865" dirty="0" smtClean="0">
              <a:solidFill>
                <a:srgbClr val="4F6228"/>
              </a:solidFill>
            </a:endParaRP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84267" y="4711066"/>
            <a:ext cx="1688279" cy="1679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519703" y="4690448"/>
            <a:ext cx="2082032" cy="1700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7882" y="5259292"/>
            <a:ext cx="207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[A,A]∂A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→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3991" y="6006352"/>
            <a:ext cx="24055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⇒   want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~ 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404" y="2823883"/>
            <a:ext cx="763839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(color) → (kin.)’ ?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structure const. = kinematic factor?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Gravity = (YM)”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7411" y="323603"/>
            <a:ext cx="1660889" cy="1660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38356" y="323603"/>
            <a:ext cx="1660889" cy="1660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25394" y="323603"/>
            <a:ext cx="1326686" cy="1660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207384" y="323603"/>
            <a:ext cx="1648306" cy="16608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40147" y="2344937"/>
            <a:ext cx="8725551" cy="35838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8588" y="4303062"/>
            <a:ext cx="2166471" cy="461665"/>
          </a:xfrm>
          <a:prstGeom prst="rect">
            <a:avLst/>
          </a:prstGeom>
          <a:solidFill>
            <a:srgbClr val="D7E4BD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(Not Jacobi!)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9291" y="6155765"/>
            <a:ext cx="598220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Everything is on-shell.</a:t>
            </a:r>
            <a:endParaRPr lang="en-US" sz="2400" b="1" u="sng" dirty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95" y="1012965"/>
            <a:ext cx="8697320" cy="2236045"/>
          </a:xfrm>
        </p:spPr>
        <p:txBody>
          <a:bodyPr anchor="t"/>
          <a:lstStyle/>
          <a:p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Non-</a:t>
            </a:r>
            <a:r>
              <a:rPr lang="en-US" b="1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Abelian</a:t>
            </a: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Gauge Symmetries </a:t>
            </a:r>
            <a:b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800000"/>
                </a:solidFill>
                <a:latin typeface="Book Antiqua"/>
                <a:cs typeface="Book Antiqua"/>
              </a:rPr>
              <a:t>Beyond Yang-Mills</a:t>
            </a:r>
            <a:endParaRPr lang="en-US" b="1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Pei-Ming Ho</a:t>
            </a:r>
          </a:p>
          <a:p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Physics Department</a:t>
            </a:r>
          </a:p>
          <a:p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National Taiwan University</a:t>
            </a:r>
          </a:p>
          <a:p>
            <a:r>
              <a:rPr lang="en-US" sz="2353" dirty="0" smtClean="0">
                <a:solidFill>
                  <a:srgbClr val="254061"/>
                </a:solidFill>
                <a:latin typeface="Book Antiqua"/>
                <a:cs typeface="Book Antiqua"/>
              </a:rPr>
              <a:t>March,  2015</a:t>
            </a:r>
            <a:endParaRPr lang="en-US" sz="2353" dirty="0">
              <a:solidFill>
                <a:srgbClr val="254061"/>
              </a:solidFill>
              <a:latin typeface="Book Antiqua"/>
              <a:cs typeface="Book Antiqu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1297" y="894821"/>
            <a:ext cx="6753529" cy="2454574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  <a:alpha val="3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Example of generalization #2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36" y="1600201"/>
            <a:ext cx="7856364" cy="24339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u="sng" dirty="0" smtClean="0">
                <a:solidFill>
                  <a:srgbClr val="4F6228"/>
                </a:solidFill>
                <a:latin typeface="Book Antiqua"/>
                <a:cs typeface="Book Antiqua"/>
              </a:rPr>
              <a:t>Assumptions:</a:t>
            </a:r>
            <a:endParaRPr lang="en-US" sz="2800" u="sng" dirty="0" smtClean="0">
              <a:solidFill>
                <a:srgbClr val="4F6228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Poincare symmetry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(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Minkowski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 space)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Lorentz index as internal space index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Linear in wave vector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33636" y="4034119"/>
            <a:ext cx="78563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Jacobi identity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→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Diffeom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 in Fourier basis</a:t>
            </a:r>
            <a:endParaRPr lang="en-US" sz="2800" dirty="0" smtClean="0"/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4F6228"/>
                </a:solidFill>
                <a:latin typeface="Book Antiqua"/>
                <a:cs typeface="Book Antiqua"/>
              </a:rPr>
              <a:t>Question:</a:t>
            </a:r>
          </a:p>
          <a:p>
            <a:pPr>
              <a:spcAft>
                <a:spcPts val="1800"/>
              </a:spcAft>
              <a:buNone/>
            </a:pPr>
            <a:r>
              <a:rPr lang="en-US" sz="2800" dirty="0" smtClean="0">
                <a:latin typeface="Book Antiqua"/>
                <a:cs typeface="Book Antiqua"/>
              </a:rPr>
              <a:t>Gauge theory of </a:t>
            </a:r>
            <a:r>
              <a:rPr lang="en-US" sz="2800" dirty="0" err="1" smtClean="0">
                <a:latin typeface="Book Antiqua"/>
                <a:cs typeface="Book Antiqua"/>
              </a:rPr>
              <a:t>diffeom</a:t>
            </a:r>
            <a:r>
              <a:rPr lang="en-US" sz="2800" dirty="0" smtClean="0">
                <a:latin typeface="Book Antiqua"/>
                <a:cs typeface="Book Antiqua"/>
              </a:rPr>
              <a:t>. in </a:t>
            </a:r>
            <a:r>
              <a:rPr lang="en-US" sz="2800" dirty="0" err="1" smtClean="0">
                <a:latin typeface="Book Antiqua"/>
                <a:cs typeface="Book Antiqua"/>
              </a:rPr>
              <a:t>Minkowski</a:t>
            </a:r>
            <a:r>
              <a:rPr lang="en-US" sz="2800" dirty="0" smtClean="0">
                <a:latin typeface="Book Antiqua"/>
                <a:cs typeface="Book Antiqua"/>
              </a:rPr>
              <a:t>?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[Ho 15]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18"/>
            <a:ext cx="8229600" cy="873235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Gauge algebra of Diff.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4" y="1140110"/>
            <a:ext cx="6742715" cy="5061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29521"/>
            <a:ext cx="4383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Note that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the Lorentz index on A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turns into a frame-index a.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The internal space index on A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is identified with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the space-time index 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μ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Gauge theory of Diff.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2215"/>
            <a:ext cx="8363787" cy="42041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93874" y="3927289"/>
            <a:ext cx="2988318" cy="59073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TextBox 5"/>
          <p:cNvSpPr txBox="1"/>
          <p:nvPr/>
        </p:nvSpPr>
        <p:spPr>
          <a:xfrm>
            <a:off x="3869765" y="1434350"/>
            <a:ext cx="3585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03203" y="2699869"/>
            <a:ext cx="2904564" cy="457200"/>
          </a:xfrm>
          <a:prstGeom prst="wedgeRoundRect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 smtClean="0">
                <a:solidFill>
                  <a:srgbClr val="254061"/>
                </a:solidFill>
                <a:latin typeface="Book Antiqua"/>
                <a:cs typeface="Book Antiqua"/>
              </a:rPr>
              <a:t>Field-dep’t Killing form</a:t>
            </a:r>
            <a:endParaRPr lang="en-US" sz="2000" dirty="0">
              <a:solidFill>
                <a:srgbClr val="254061"/>
              </a:solidFill>
              <a:latin typeface="Book Antiqua"/>
              <a:cs typeface="Book Antiqu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588" y="1682215"/>
            <a:ext cx="192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Curvature-free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231" y="5931199"/>
            <a:ext cx="603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→  symmetry of Lorentz rotations of frame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Gravity with B and </a:t>
            </a:r>
            <a:r>
              <a:rPr lang="el-GR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φ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1216"/>
            <a:ext cx="8378170" cy="42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Comments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18" y="1225176"/>
            <a:ext cx="7192682" cy="33617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Diff.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symm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 in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Minkowski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?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Minkowski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background in GR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→  spontaneous symmetry breaking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Yang-Mills theory for Diff. symmetry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Minkowski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space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without symmetry breaking</a:t>
            </a:r>
          </a:p>
          <a:p>
            <a:pPr>
              <a:buNone/>
            </a:pP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118" y="4482351"/>
            <a:ext cx="719268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>
                <a:latin typeface="Book Antiqua"/>
                <a:cs typeface="Book Antiqua"/>
              </a:rPr>
              <a:t>In general,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Book Antiqua"/>
                <a:cs typeface="Book Antiqua"/>
              </a:rPr>
              <a:t>Lorentz frame rotation is not a symmetry.</a:t>
            </a:r>
            <a:endParaRPr lang="el-GR" sz="2800" dirty="0" smtClean="0"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Book Antiqua"/>
                <a:cs typeface="Book Antiqua"/>
              </a:rPr>
              <a:t>Theories </a:t>
            </a:r>
            <a:r>
              <a:rPr lang="en-US" sz="2800" dirty="0" err="1" smtClean="0">
                <a:latin typeface="Book Antiqua"/>
                <a:cs typeface="Book Antiqua"/>
              </a:rPr>
              <a:t>w</a:t>
            </a:r>
            <a:r>
              <a:rPr lang="en-US" sz="2800" dirty="0" smtClean="0">
                <a:latin typeface="Book Antiqua"/>
                <a:cs typeface="Book Antiqua"/>
              </a:rPr>
              <a:t>. (</a:t>
            </a:r>
            <a:r>
              <a:rPr lang="en-US" sz="2800" dirty="0" err="1" smtClean="0">
                <a:latin typeface="Bangla Sangam MN"/>
                <a:cs typeface="Bangla Sangam MN"/>
              </a:rPr>
              <a:t>g</a:t>
            </a:r>
            <a:r>
              <a:rPr lang="en-US" sz="2800" dirty="0" smtClean="0">
                <a:latin typeface="Book Antiqua"/>
                <a:cs typeface="Book Antiqua"/>
              </a:rPr>
              <a:t>, </a:t>
            </a:r>
            <a:r>
              <a:rPr lang="en-US" sz="2800" i="1" dirty="0" smtClean="0">
                <a:latin typeface="Book Antiqua"/>
                <a:cs typeface="Book Antiqua"/>
              </a:rPr>
              <a:t>B</a:t>
            </a:r>
            <a:r>
              <a:rPr lang="en-US" sz="2800" dirty="0" smtClean="0">
                <a:latin typeface="Book Antiqua"/>
                <a:cs typeface="Book Antiqua"/>
              </a:rPr>
              <a:t>,</a:t>
            </a:r>
            <a:r>
              <a:rPr lang="el-GR" sz="2800" dirty="0" smtClean="0">
                <a:latin typeface="Book Antiqua"/>
                <a:cs typeface="Book Antiqua"/>
              </a:rPr>
              <a:t>φ</a:t>
            </a:r>
            <a:r>
              <a:rPr lang="en-US" sz="2800" dirty="0" smtClean="0">
                <a:latin typeface="Book Antiqua"/>
                <a:cs typeface="Book Antiqua"/>
              </a:rPr>
              <a:t>) can be written as YM.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YM theory of Diff. on 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Minkowski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61615" cy="19590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gauge potential = 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inverse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u="sng" dirty="0" err="1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vielbein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–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backgr’d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frame const.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u="sng" dirty="0" smtClean="0">
                <a:solidFill>
                  <a:srgbClr val="953735"/>
                </a:solidFill>
                <a:latin typeface="Book Antiqua"/>
                <a:cs typeface="Book Antiqua"/>
              </a:rPr>
              <a:t>field-dependent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Killing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36470"/>
            <a:ext cx="84616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accent2"/>
                </a:solidFill>
                <a:latin typeface="Book Antiqua"/>
                <a:cs typeface="Book Antiqua"/>
              </a:rPr>
              <a:t>Comparison: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Different from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3d Gravity as CS, 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MacDowell-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Mansouri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, 	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Teleparallel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gravity,…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Outlook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6" y="1786957"/>
            <a:ext cx="7889423" cy="377116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More (generalized) symmetries?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(borderline btw GR/YM blurred)	</a:t>
            </a: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Pheno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 Applications? 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(e.g. VPD?)</a:t>
            </a:r>
            <a:endParaRPr lang="en-US" sz="2400" dirty="0" smtClean="0">
              <a:solidFill>
                <a:srgbClr val="4F6228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YM-theoretical ideas → GR?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Field-theoretic proof of double-copy procedure GR = (YM)*(YM)’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39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Book Antiqua"/>
                <a:cs typeface="Book Antiqua"/>
              </a:rPr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000"/>
            <a:ext cx="8229600" cy="338296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9600" b="1" u="sng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END</a:t>
            </a:r>
            <a:endParaRPr lang="en-US" sz="9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4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Problem?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8266"/>
            <a:ext cx="9144000" cy="53014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Book Antiqua"/>
                <a:cs typeface="Book Antiqua"/>
              </a:rPr>
              <a:t>	</a:t>
            </a:r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People quote </a:t>
            </a: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“</a:t>
            </a:r>
            <a:r>
              <a:rPr lang="en-US" sz="2595" dirty="0" err="1" smtClean="0">
                <a:latin typeface="Book Antiqua"/>
                <a:cs typeface="Book Antiqua"/>
              </a:rPr>
              <a:t>Chiral</a:t>
            </a:r>
            <a:r>
              <a:rPr lang="en-US" sz="2595" dirty="0" smtClean="0">
                <a:latin typeface="Book Antiqua"/>
                <a:cs typeface="Book Antiqua"/>
              </a:rPr>
              <a:t> bosons have no </a:t>
            </a:r>
            <a:r>
              <a:rPr lang="en-US" sz="2595" dirty="0" err="1" smtClean="0">
                <a:latin typeface="Book Antiqua"/>
                <a:cs typeface="Book Antiqua"/>
              </a:rPr>
              <a:t>Lagrangian</a:t>
            </a:r>
            <a:r>
              <a:rPr lang="en-US" sz="2595" dirty="0" smtClean="0">
                <a:latin typeface="Book Antiqua"/>
                <a:cs typeface="Book Antiqua"/>
              </a:rPr>
              <a:t> formulation.”</a:t>
            </a:r>
          </a:p>
          <a:p>
            <a:pPr>
              <a:buNone/>
            </a:pPr>
            <a:endParaRPr lang="en-US" sz="1000" dirty="0" smtClean="0">
              <a:solidFill>
                <a:srgbClr val="21596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</a:t>
            </a:r>
            <a:r>
              <a:rPr lang="en-US" sz="2595" dirty="0" smtClean="0">
                <a:solidFill>
                  <a:srgbClr val="215968"/>
                </a:solidFill>
                <a:latin typeface="Book Antiqua"/>
                <a:cs typeface="Book Antiqua"/>
              </a:rPr>
              <a:t>Why?</a:t>
            </a:r>
          </a:p>
          <a:p>
            <a:pPr>
              <a:buNone/>
            </a:pPr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	What about Perry-Schwarz, or </a:t>
            </a:r>
            <a:r>
              <a:rPr lang="en-US" sz="2595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Pasti-Sorokin-Tonin</a:t>
            </a:r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, etc.?</a:t>
            </a:r>
          </a:p>
          <a:p>
            <a:pPr>
              <a:buNone/>
            </a:pPr>
            <a:endParaRPr lang="en-US" sz="1081" dirty="0" smtClean="0">
              <a:solidFill>
                <a:srgbClr val="21596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Low energy effective theory may not be good for </a:t>
            </a: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</a:t>
            </a:r>
            <a:r>
              <a:rPr lang="en-US" sz="2595" u="sng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global questions in quantum theory,</a:t>
            </a: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but is still good for </a:t>
            </a:r>
            <a:r>
              <a:rPr lang="en-US" sz="2595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classical configurations </a:t>
            </a:r>
            <a:r>
              <a:rPr lang="en-US" sz="2595" dirty="0" smtClean="0">
                <a:latin typeface="Book Antiqua"/>
                <a:cs typeface="Book Antiqua"/>
              </a:rPr>
              <a:t>(e.g. </a:t>
            </a:r>
            <a:r>
              <a:rPr lang="en-US" sz="2595" dirty="0" err="1" smtClean="0">
                <a:latin typeface="Book Antiqua"/>
                <a:cs typeface="Book Antiqua"/>
              </a:rPr>
              <a:t>solitons</a:t>
            </a:r>
            <a:r>
              <a:rPr lang="en-US" sz="2595" dirty="0" smtClean="0">
                <a:latin typeface="Book Antiqua"/>
                <a:cs typeface="Book Antiqua"/>
              </a:rPr>
              <a:t>) </a:t>
            </a: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in classical backgrounds.</a:t>
            </a:r>
          </a:p>
          <a:p>
            <a:pPr>
              <a:buNone/>
            </a:pPr>
            <a:endParaRPr lang="en-US" sz="1081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</a:t>
            </a:r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Focus on the (classical) low energy effective theory now,</a:t>
            </a:r>
          </a:p>
          <a:p>
            <a:pPr>
              <a:buNone/>
            </a:pPr>
            <a:r>
              <a:rPr lang="en-US" sz="2595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	and consider local questions in quantum theory later.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608"/>
            <a:ext cx="8229600" cy="636541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Problem?</a:t>
            </a:r>
            <a:endParaRPr lang="en-US" sz="36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180"/>
            <a:ext cx="8229600" cy="521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Action for 6 dimensional theory is roughly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upon dimension reduction. The field strength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is naturally reinterpreted as a 2-form field strength in 5D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D4-action is roughly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17575" y="5641910"/>
            <a:ext cx="3011707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2635" y="1600200"/>
            <a:ext cx="7564446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24307" y="3230541"/>
            <a:ext cx="4504865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07135" y="4447599"/>
            <a:ext cx="2743784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621959" y="4461405"/>
            <a:ext cx="1270364" cy="30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892323" y="5657863"/>
            <a:ext cx="1043033" cy="7040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3815" y="5770638"/>
            <a:ext cx="90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but</a:t>
            </a:r>
            <a:endParaRPr lang="en-US" sz="2400" u="sng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854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Yang-Mills Gauge </a:t>
            </a:r>
            <a:r>
              <a:rPr lang="en-US" b="1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Symm</a:t>
            </a:r>
            <a:r>
              <a:rPr lang="en-US" b="1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.</a:t>
            </a:r>
            <a:endParaRPr lang="en-US" u="sng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40" y="1890335"/>
            <a:ext cx="7741760" cy="3518372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Gauge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symm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. in YM (and CS):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gauge group = (finite-dim.) Lie group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0-form gauge parameter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λ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1-form gauge potential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2-form field strength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 =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dA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+ 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76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Self-Dual Gauge Fields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739"/>
            <a:ext cx="8229600" cy="5051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Book Antiqua"/>
                <a:cs typeface="Book Antiqua"/>
              </a:rPr>
              <a:t>	</a:t>
            </a:r>
            <a:r>
              <a:rPr lang="en-US" sz="2595" dirty="0" smtClean="0">
                <a:solidFill>
                  <a:srgbClr val="215968"/>
                </a:solidFill>
                <a:latin typeface="Book Antiqua"/>
                <a:cs typeface="Book Antiqua"/>
              </a:rPr>
              <a:t>When</a:t>
            </a:r>
            <a:r>
              <a:rPr lang="en-US" sz="2595" dirty="0" smtClean="0">
                <a:solidFill>
                  <a:srgbClr val="215968"/>
                </a:solidFill>
              </a:rPr>
              <a:t> </a:t>
            </a:r>
            <a:r>
              <a:rPr lang="en-US" sz="2595" i="1" dirty="0" smtClean="0">
                <a:solidFill>
                  <a:srgbClr val="215968"/>
                </a:solidFill>
                <a:latin typeface="Times New Roman"/>
                <a:cs typeface="Times New Roman"/>
              </a:rPr>
              <a:t>D = 2(n+1)</a:t>
            </a:r>
            <a:r>
              <a:rPr lang="en-US" sz="2595" dirty="0" smtClean="0">
                <a:solidFill>
                  <a:srgbClr val="215968"/>
                </a:solidFill>
              </a:rPr>
              <a:t>, </a:t>
            </a:r>
            <a:r>
              <a:rPr lang="en-US" sz="2595" dirty="0" smtClean="0">
                <a:solidFill>
                  <a:srgbClr val="215968"/>
                </a:solidFill>
                <a:latin typeface="Book Antiqua"/>
                <a:cs typeface="Book Antiqua"/>
              </a:rPr>
              <a:t>the self-duality condition is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(a.k.a.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chiral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boson)</a:t>
            </a:r>
          </a:p>
          <a:p>
            <a:pPr>
              <a:buNone/>
            </a:pPr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How to produce 1</a:t>
            </a:r>
            <a:r>
              <a:rPr lang="en-US" sz="2595" baseline="30000" dirty="0" smtClean="0">
                <a:latin typeface="Book Antiqua"/>
                <a:cs typeface="Book Antiqua"/>
              </a:rPr>
              <a:t>st</a:t>
            </a:r>
            <a:r>
              <a:rPr lang="en-US" sz="2595" dirty="0" smtClean="0">
                <a:latin typeface="Book Antiqua"/>
                <a:cs typeface="Book Antiqua"/>
              </a:rPr>
              <a:t> order diff. eq. from action?</a:t>
            </a:r>
          </a:p>
          <a:p>
            <a:pPr>
              <a:buNone/>
            </a:pPr>
            <a:r>
              <a:rPr lang="en-US" sz="2595" dirty="0" smtClean="0">
                <a:latin typeface="Book Antiqua"/>
                <a:cs typeface="Book Antiqua"/>
              </a:rPr>
              <a:t>	</a:t>
            </a:r>
            <a:r>
              <a:rPr lang="en-US" sz="2595" dirty="0" smtClean="0">
                <a:solidFill>
                  <a:srgbClr val="215968"/>
                </a:solidFill>
                <a:latin typeface="Book Antiqua"/>
                <a:cs typeface="Book Antiqua"/>
              </a:rPr>
              <a:t>Trick: introduce additional gauge symmetry</a:t>
            </a:r>
            <a:endParaRPr lang="en-US" sz="2595" dirty="0">
              <a:solidFill>
                <a:srgbClr val="215968"/>
              </a:solidFill>
              <a:latin typeface="Book Antiqua"/>
              <a:cs typeface="Book Antiqua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05772" y="2145328"/>
          <a:ext cx="7354888" cy="1870075"/>
        </p:xfrm>
        <a:graphic>
          <a:graphicData uri="http://schemas.openxmlformats.org/presentationml/2006/ole">
            <p:oleObj spid="_x0000_s65538" name="Equation" r:id="rId3" imgW="2946400" imgH="749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81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Lagrangian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for </a:t>
            </a:r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chiral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 bosons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584" y="1256322"/>
            <a:ext cx="7596215" cy="48698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“Self dual gauge field” = “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chiral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boson”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Literature: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Siegel (84)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Floreanini</a:t>
            </a:r>
            <a:r>
              <a:rPr lang="en-US" sz="2400" dirty="0">
                <a:solidFill>
                  <a:srgbClr val="393939"/>
                </a:solidFill>
                <a:latin typeface="Book Antiqua"/>
                <a:cs typeface="Book Antiqua"/>
              </a:rPr>
              <a:t>,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 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Jackiw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 (87)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Henneaux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, 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Teitelboim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 (88)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Witten (95)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Perry, Schwarz (96)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Pasti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, Sorokin, 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Tonin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 (96)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</a:t>
            </a:r>
            <a:r>
              <a:rPr lang="en-US" sz="2400" dirty="0" err="1" smtClean="0">
                <a:solidFill>
                  <a:srgbClr val="393939"/>
                </a:solidFill>
                <a:latin typeface="Book Antiqua"/>
                <a:cs typeface="Book Antiqua"/>
              </a:rPr>
              <a:t>Belov</a:t>
            </a: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, Moore (06)</a:t>
            </a:r>
          </a:p>
          <a:p>
            <a:pPr>
              <a:buNone/>
            </a:pPr>
            <a:r>
              <a:rPr lang="en-US" sz="2400" dirty="0" smtClean="0">
                <a:solidFill>
                  <a:srgbClr val="393939"/>
                </a:solidFill>
                <a:latin typeface="Book Antiqua"/>
                <a:cs typeface="Book Antiqua"/>
              </a:rPr>
              <a:t>	Chen-Ho (10)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14"/>
            <a:ext cx="8229600" cy="76079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Action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81" y="980207"/>
            <a:ext cx="8229600" cy="5012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The 6D action for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chiral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boson</a:t>
            </a: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After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compactification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Denoting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the equation of motion for the KK mode is</a:t>
            </a:r>
          </a:p>
          <a:p>
            <a:pPr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which is equivalent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691" y="2784616"/>
            <a:ext cx="7522669" cy="65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35683" y="1479796"/>
            <a:ext cx="3786133" cy="66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62739" y="3589673"/>
            <a:ext cx="2000784" cy="40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21081" y="4577190"/>
            <a:ext cx="3473902" cy="48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396454" y="5757635"/>
            <a:ext cx="2977509" cy="49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79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Comments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22"/>
            <a:ext cx="8229600" cy="51357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KK modes appear as matter fields in 5D.</a:t>
            </a:r>
          </a:p>
          <a:p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400" u="sng" dirty="0" smtClean="0">
                <a:solidFill>
                  <a:srgbClr val="215968"/>
                </a:solidFill>
                <a:latin typeface="Book Antiqua"/>
                <a:cs typeface="Book Antiqua"/>
              </a:rPr>
              <a:t>All interactions mediated by the 1-form potential </a:t>
            </a:r>
            <a:r>
              <a:rPr lang="en-US" sz="2400" i="1" u="sng" dirty="0" smtClean="0">
                <a:solidFill>
                  <a:srgbClr val="215968"/>
                </a:solidFill>
                <a:latin typeface="Book Antiqua"/>
                <a:cs typeface="Book Antiqua"/>
              </a:rPr>
              <a:t>A</a:t>
            </a:r>
            <a:endParaRPr lang="en-US" sz="2400" u="sng" dirty="0" smtClean="0">
              <a:solidFill>
                <a:srgbClr val="21596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	[Czech-Huang-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Rozali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 ’11]</a:t>
            </a:r>
          </a:p>
          <a:p>
            <a:pPr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400" dirty="0" err="1" smtClean="0">
                <a:latin typeface="Book Antiqua"/>
                <a:cs typeface="Book Antiqua"/>
              </a:rPr>
              <a:t>Instanton</a:t>
            </a:r>
            <a:r>
              <a:rPr lang="en-US" sz="2400" dirty="0" smtClean="0">
                <a:latin typeface="Book Antiqua"/>
                <a:cs typeface="Book Antiqua"/>
              </a:rPr>
              <a:t> number is not the only contribution</a:t>
            </a: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to the 5</a:t>
            </a:r>
            <a:r>
              <a:rPr lang="en-US" sz="2400" baseline="30000" dirty="0" smtClean="0">
                <a:latin typeface="Book Antiqua"/>
                <a:cs typeface="Book Antiqua"/>
              </a:rPr>
              <a:t>th</a:t>
            </a:r>
            <a:r>
              <a:rPr lang="en-US" sz="2400" dirty="0" smtClean="0">
                <a:latin typeface="Book Antiqua"/>
                <a:cs typeface="Book Antiqua"/>
              </a:rPr>
              <a:t> momentum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P</a:t>
            </a:r>
            <a:r>
              <a:rPr lang="en-US" i="1" baseline="-250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5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=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Q</a:t>
            </a:r>
            <a:r>
              <a:rPr lang="en-US" i="1" baseline="-250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(instanton</a:t>
            </a:r>
            <a:r>
              <a:rPr lang="en-US" i="1" baseline="-250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)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+ Q</a:t>
            </a:r>
            <a:r>
              <a:rPr lang="en-US" i="1" baseline="-250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(KK)</a:t>
            </a:r>
            <a:endParaRPr lang="en-US" dirty="0" smtClean="0">
              <a:latin typeface="Book Antiqua"/>
              <a:cs typeface="Book Antiqu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14"/>
            <a:ext cx="8229600" cy="85743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Example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070"/>
            <a:ext cx="8229600" cy="49940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Lie group K with a representation V</a:t>
            </a: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Then we define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3355" y="1727962"/>
            <a:ext cx="1887173" cy="29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3355" y="2266370"/>
            <a:ext cx="6167481" cy="3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03355" y="2889000"/>
            <a:ext cx="7696215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03355" y="4033980"/>
            <a:ext cx="1952757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245126" y="1726856"/>
            <a:ext cx="1180800" cy="29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903355" y="4530518"/>
            <a:ext cx="3108649" cy="3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903355" y="5013704"/>
            <a:ext cx="2337366" cy="39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903355" y="5603954"/>
            <a:ext cx="3432649" cy="3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0525" y="6083356"/>
            <a:ext cx="733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Stueckelberg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 mechanism: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B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eats up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  <a:r>
              <a:rPr lang="en-US" sz="2400" baseline="-250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v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, leaving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  <a:r>
              <a:rPr lang="en-US" sz="2400" baseline="-250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4"/>
            <a:ext cx="8229600" cy="89885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Why S</a:t>
            </a:r>
            <a:r>
              <a:rPr lang="en-US" sz="3200" u="sng" baseline="46000" dirty="0" smtClean="0">
                <a:solidFill>
                  <a:srgbClr val="800000"/>
                </a:solidFill>
                <a:latin typeface="Book Antiqua"/>
                <a:cs typeface="Book Antiqua"/>
              </a:rPr>
              <a:t>1 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795"/>
            <a:ext cx="8229600" cy="56029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Mathematical formulation of </a:t>
            </a:r>
            <a:r>
              <a:rPr lang="en-US" sz="2400" dirty="0" err="1" smtClean="0">
                <a:latin typeface="Book Antiqua"/>
                <a:cs typeface="Book Antiqua"/>
              </a:rPr>
              <a:t>gerbes</a:t>
            </a:r>
            <a:r>
              <a:rPr lang="en-US" sz="2400" dirty="0" smtClean="0">
                <a:latin typeface="Book Antiqua"/>
                <a:cs typeface="Book Antiqua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always includes a 1-form potential </a:t>
            </a:r>
            <a:r>
              <a:rPr lang="en-US" sz="2400" i="1" dirty="0" smtClean="0">
                <a:latin typeface="Book Antiqua"/>
                <a:cs typeface="Book Antiqua"/>
              </a:rPr>
              <a:t>A</a:t>
            </a:r>
            <a:r>
              <a:rPr lang="en-US" sz="2400" dirty="0" smtClean="0">
                <a:latin typeface="Book Antiqua"/>
                <a:cs typeface="Book Antiqua"/>
              </a:rPr>
              <a:t>.</a:t>
            </a:r>
          </a:p>
          <a:p>
            <a:r>
              <a:rPr lang="en-US" sz="2400" dirty="0" smtClean="0">
                <a:latin typeface="Book Antiqua"/>
                <a:cs typeface="Book Antiqua"/>
              </a:rPr>
              <a:t>To have a </a:t>
            </a:r>
            <a:r>
              <a:rPr lang="en-US" sz="2400" dirty="0" err="1" smtClean="0">
                <a:latin typeface="Book Antiqua"/>
                <a:cs typeface="Book Antiqua"/>
              </a:rPr>
              <a:t>Lagrangian</a:t>
            </a:r>
            <a:r>
              <a:rPr lang="en-US" sz="2400" dirty="0" smtClean="0">
                <a:latin typeface="Book Antiqua"/>
                <a:cs typeface="Book Antiqua"/>
              </a:rPr>
              <a:t> formulation</a:t>
            </a:r>
          </a:p>
          <a:p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[Czech-Huang-</a:t>
            </a:r>
            <a:r>
              <a:rPr lang="en-US" sz="2400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Rozali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 (11)]</a:t>
            </a:r>
          </a:p>
          <a:p>
            <a:pPr>
              <a:buNone/>
            </a:pPr>
            <a:r>
              <a:rPr lang="en-US" sz="2400" dirty="0" smtClean="0"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no nontrivial interaction before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compactification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r>
              <a:rPr lang="en-US" sz="2400" dirty="0" smtClean="0">
                <a:latin typeface="Book Antiqua"/>
                <a:cs typeface="Book Antiqua"/>
              </a:rPr>
              <a:t>Literature:</a:t>
            </a:r>
          </a:p>
          <a:p>
            <a:pPr>
              <a:buNone/>
            </a:pPr>
            <a:r>
              <a:rPr lang="en-US" sz="2400" dirty="0" smtClean="0">
                <a:solidFill>
                  <a:srgbClr val="215968"/>
                </a:solidFill>
                <a:latin typeface="Book Antiqua"/>
                <a:cs typeface="Book Antiqua"/>
              </a:rPr>
              <a:t>	</a:t>
            </a:r>
            <a:r>
              <a:rPr lang="en-US" sz="2162" dirty="0" smtClean="0">
                <a:solidFill>
                  <a:srgbClr val="215968"/>
                </a:solidFill>
                <a:latin typeface="Book Antiqua"/>
                <a:cs typeface="Book Antiqua"/>
              </a:rPr>
              <a:t>[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Lambert-</a:t>
            </a:r>
            <a:r>
              <a:rPr lang="en-US" sz="2162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Papageorgakis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 10]</a:t>
            </a:r>
          </a:p>
          <a:p>
            <a:pPr>
              <a:buNone/>
            </a:pP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	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[Douglas 11], [Lambert-</a:t>
            </a:r>
            <a:r>
              <a:rPr lang="en-US" sz="2162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Papageorgakis-Schmidt-Sommerfeld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 11]</a:t>
            </a:r>
          </a:p>
          <a:p>
            <a:pPr>
              <a:buNone/>
            </a:pP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	[Ho-Huang-Matsuo 11]</a:t>
            </a:r>
          </a:p>
          <a:p>
            <a:pPr>
              <a:buNone/>
            </a:pP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	[</a:t>
            </a:r>
            <a:r>
              <a:rPr lang="en-US" sz="2162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Samtleben-Sezgin-Wimmer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 11], [Chu 11]</a:t>
            </a:r>
          </a:p>
          <a:p>
            <a:pPr>
              <a:buNone/>
            </a:pP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	[Lambert-Richmond 11], 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[Kim-Kim-</a:t>
            </a:r>
            <a:r>
              <a:rPr lang="en-US" sz="2162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Koh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-Lee-Lee 11], [</a:t>
            </a:r>
            <a:r>
              <a:rPr lang="en-US" sz="2162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Linander-Ohlsson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 12], 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[</a:t>
            </a:r>
            <a:r>
              <a:rPr lang="en-US" sz="2162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Fiorenza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-Sati-Schreiber 12], </a:t>
            </a:r>
          </a:p>
          <a:p>
            <a:pPr>
              <a:buNone/>
            </a:pP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	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[Chu-</a:t>
            </a:r>
            <a:r>
              <a:rPr lang="en-US" sz="2162" dirty="0" err="1" smtClean="0">
                <a:solidFill>
                  <a:srgbClr val="3366FF"/>
                </a:solidFill>
                <a:latin typeface="Book Antiqua"/>
                <a:cs typeface="Book Antiqua"/>
              </a:rPr>
              <a:t>Ko</a:t>
            </a:r>
            <a:r>
              <a:rPr lang="en-US" sz="2162" dirty="0" smtClean="0">
                <a:solidFill>
                  <a:srgbClr val="3366FF"/>
                </a:solidFill>
                <a:latin typeface="Book Antiqua"/>
                <a:cs typeface="Book Antiqua"/>
              </a:rPr>
              <a:t> 12],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 [Palmer-</a:t>
            </a:r>
            <a:r>
              <a:rPr lang="en-US" sz="2162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Saemann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 12], [</a:t>
            </a:r>
            <a:r>
              <a:rPr lang="en-US" sz="2162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Saemann</a:t>
            </a:r>
            <a:r>
              <a:rPr lang="en-US" sz="2162" dirty="0" smtClean="0">
                <a:solidFill>
                  <a:srgbClr val="4F6228"/>
                </a:solidFill>
                <a:latin typeface="Book Antiqua"/>
                <a:cs typeface="Book Antiqua"/>
              </a:rPr>
              <a:t>-Wolf 12], …</a:t>
            </a:r>
          </a:p>
          <a:p>
            <a:endParaRPr lang="en-US"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Generalization #1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208" y="1600200"/>
            <a:ext cx="7815591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n-form gauge parameter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λ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with (n-1)-form redundancy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λ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~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λ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+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ε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(n+1)-form gauge potential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(n+2)-form field strength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F</a:t>
            </a:r>
            <a:r>
              <a:rPr lang="el-GR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=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dA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 + ?</a:t>
            </a:r>
          </a:p>
          <a:p>
            <a:pPr>
              <a:spcAft>
                <a:spcPts val="600"/>
              </a:spcAft>
            </a:pPr>
            <a:endParaRPr lang="en-US" sz="1200" i="1" dirty="0" smtClean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Question: How to be non-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Abelian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?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053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M5-brane effective theory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666" y="1166692"/>
            <a:ext cx="7715624" cy="49594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1-form gauge parameters </a:t>
            </a:r>
          </a:p>
          <a:p>
            <a:pPr>
              <a:buNone/>
            </a:pP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	with </a:t>
            </a: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latin typeface="Book Antiqua"/>
                <a:cs typeface="Book Antiqua"/>
              </a:rPr>
              <a:t>0-form redundancy</a:t>
            </a:r>
          </a:p>
          <a:p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2-form gauge potential</a:t>
            </a:r>
          </a:p>
          <a:p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3-form field strength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Calligraphy"/>
                <a:cs typeface="Lucida Calligraphy"/>
              </a:rPr>
              <a:t>N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 = (0, 2)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supersymmetry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800" u="sng" dirty="0" smtClean="0">
                <a:solidFill>
                  <a:srgbClr val="215968"/>
                </a:solidFill>
                <a:latin typeface="Book Antiqua"/>
                <a:cs typeface="Book Antiqua"/>
              </a:rPr>
              <a:t>Self-duality</a:t>
            </a:r>
          </a:p>
          <a:p>
            <a:pPr>
              <a:buNone/>
            </a:pPr>
            <a:endParaRPr lang="el-GR" sz="900" dirty="0" smtClean="0">
              <a:solidFill>
                <a:srgbClr val="21596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l-GR" sz="2800" dirty="0" smtClean="0">
                <a:solidFill>
                  <a:srgbClr val="215968"/>
                </a:solidFill>
                <a:latin typeface="Book Antiqua"/>
                <a:cs typeface="Book Antiqua"/>
              </a:rPr>
              <a:t>	</a:t>
            </a:r>
            <a:r>
              <a:rPr lang="en-US" sz="2800" dirty="0" smtClean="0">
                <a:latin typeface="Book Antiqua"/>
                <a:cs typeface="Book Antiqua"/>
              </a:rPr>
              <a:t>1 M5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[Perry-Schwarz 96][Pasti-Sorokin-Tonin 96]</a:t>
            </a:r>
          </a:p>
          <a:p>
            <a:pPr>
              <a:buNone/>
            </a:pPr>
            <a:endParaRPr lang="en-US" sz="900" dirty="0" smtClean="0">
              <a:solidFill>
                <a:schemeClr val="accent3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	→ 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cs typeface="Book Antiqua"/>
              </a:rPr>
              <a:t>1 M5 in C-field, Multiple M5 on S</a:t>
            </a:r>
            <a:r>
              <a:rPr lang="en-US" sz="2800" baseline="30000" dirty="0" smtClean="0">
                <a:solidFill>
                  <a:srgbClr val="000000"/>
                </a:solidFill>
                <a:latin typeface="Book Antiqua"/>
                <a:cs typeface="Book Antiqua"/>
              </a:rPr>
              <a:t>1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166086" y="3943987"/>
            <a:ext cx="1843806" cy="461665"/>
          </a:xfrm>
          <a:prstGeom prst="wedgeEllipseCallou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4387576" y="3914624"/>
            <a:ext cx="157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Abelian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396" y="5633470"/>
            <a:ext cx="294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non-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Book Antiqua"/>
                <a:cs typeface="Book Antiqua"/>
              </a:rPr>
              <a:t>Abelian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8" name="Sequential Access Storage 7"/>
          <p:cNvSpPr/>
          <p:nvPr/>
        </p:nvSpPr>
        <p:spPr>
          <a:xfrm rot="10860000">
            <a:off x="4683520" y="5705456"/>
            <a:ext cx="2585521" cy="441163"/>
          </a:xfrm>
          <a:prstGeom prst="flowChartMagneticTap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4"/>
            <a:ext cx="8229600" cy="73318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Single M5 in C-field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72" y="732117"/>
            <a:ext cx="8686800" cy="57224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1859C"/>
                </a:solidFill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[Ho-Matsuo 08][Ho-Imamura-Matsuo-Shiba 08]</a:t>
            </a:r>
          </a:p>
          <a:p>
            <a:pPr>
              <a:buNone/>
            </a:pP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	[Chen-Furuuchi-Ho-</a:t>
            </a:r>
            <a:r>
              <a:rPr lang="en-US" sz="2400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Takimi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 10]</a:t>
            </a:r>
          </a:p>
          <a:p>
            <a:pPr>
              <a:buNone/>
            </a:pPr>
            <a:endParaRPr lang="en-US" sz="1000" dirty="0" smtClean="0">
              <a:solidFill>
                <a:srgbClr val="4F6228"/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	Non-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Abelian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 gauge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symm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Book Antiqua"/>
                <a:cs typeface="Book Antiqua"/>
              </a:rPr>
              <a:t>	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Nambu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-Poisson algebra </a:t>
            </a:r>
            <a:r>
              <a:rPr lang="en-US" sz="2800" dirty="0" smtClean="0">
                <a:latin typeface="Book Antiqua"/>
                <a:cs typeface="Book Antiqua"/>
              </a:rPr>
              <a:t>(ex. of </a:t>
            </a:r>
            <a:r>
              <a:rPr lang="en-US" sz="2800" dirty="0" smtClean="0">
                <a:solidFill>
                  <a:srgbClr val="215968"/>
                </a:solidFill>
                <a:latin typeface="Book Antiqua"/>
                <a:cs typeface="Book Antiqua"/>
              </a:rPr>
              <a:t>Lie 3-algebra in BLG</a:t>
            </a:r>
            <a:r>
              <a:rPr lang="en-US" sz="2800" dirty="0" smtClean="0">
                <a:latin typeface="Book Antiqua"/>
                <a:cs typeface="Book Antiqua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Book Antiqua"/>
                <a:cs typeface="Book Antiqua"/>
              </a:rPr>
              <a:t>	</a:t>
            </a: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3D Volume-Preserving </a:t>
            </a:r>
            <a:r>
              <a:rPr lang="en-US" sz="2800" dirty="0" err="1" smtClean="0">
                <a:solidFill>
                  <a:srgbClr val="254061"/>
                </a:solidFill>
                <a:latin typeface="Book Antiqua"/>
                <a:cs typeface="Book Antiqua"/>
              </a:rPr>
              <a:t>Diffeom</a:t>
            </a: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.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(VPD)</a:t>
            </a:r>
          </a:p>
          <a:p>
            <a:pPr>
              <a:buNone/>
            </a:pPr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2400" dirty="0" smtClean="0">
                <a:latin typeface="Book Antiqua"/>
                <a:cs typeface="Book Antiqua"/>
              </a:rPr>
              <a:t>DDR #1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→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  <a:sym typeface="Wingdings"/>
              </a:rPr>
              <a:t>D4-brane in NS-NS B-field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  <a:sym typeface="Wingdings"/>
              </a:rPr>
              <a:t>backgr’d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  <a:sym typeface="Wingdings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Poisson limit of NC D4-brane.</a:t>
            </a:r>
          </a:p>
          <a:p>
            <a:pPr>
              <a:buNone/>
            </a:pPr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2400" dirty="0" smtClean="0">
                <a:latin typeface="Book Antiqua"/>
                <a:cs typeface="Book Antiqua"/>
              </a:rPr>
              <a:t>DDR #2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→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  <a:sym typeface="Wingdings"/>
              </a:rPr>
              <a:t>D4-brane in RR C-field background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  <a:sym typeface="Wingdings"/>
              </a:rPr>
              <a:t>.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 gauge potential for 2 gauge symmetries. [Ho-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Yeh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11]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	T-duality: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Dp-brane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in RR (p-1)-form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backgr’d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</a:p>
          <a:p>
            <a:pPr algn="r"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[Ho-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Yeh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14, Ho-Ma 14]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800000"/>
                </a:solidFill>
                <a:latin typeface="Book Antiqua"/>
                <a:cs typeface="Book Antiqua"/>
              </a:rPr>
              <a:t>Nambu</a:t>
            </a:r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-Poisson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74053" cy="1264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72" y="3188062"/>
            <a:ext cx="7131880" cy="327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992"/>
            <a:ext cx="8229600" cy="61145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Multiple M5-branes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513" y="990682"/>
            <a:ext cx="7584895" cy="549378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Book Antiqua"/>
                <a:cs typeface="Book Antiqua"/>
              </a:rPr>
              <a:t>Low energy effective theory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of </a:t>
            </a:r>
            <a:r>
              <a:rPr lang="en-US" sz="2800" i="1" dirty="0" smtClean="0">
                <a:solidFill>
                  <a:srgbClr val="254061"/>
                </a:solidFill>
                <a:latin typeface="Book Antiqua"/>
                <a:cs typeface="Book Antiqua"/>
              </a:rPr>
              <a:t>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M5 on </a:t>
            </a: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S</a:t>
            </a:r>
            <a:r>
              <a:rPr lang="en-US" sz="2800" baseline="46000" dirty="0" smtClean="0">
                <a:solidFill>
                  <a:srgbClr val="254061"/>
                </a:solidFill>
                <a:latin typeface="Book Antiqua"/>
                <a:cs typeface="Book Antiqua"/>
              </a:rPr>
              <a:t>1</a:t>
            </a:r>
            <a:endParaRPr lang="en-US" sz="2800" dirty="0" smtClean="0">
              <a:solidFill>
                <a:srgbClr val="254061"/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finite </a:t>
            </a:r>
            <a:r>
              <a:rPr lang="en-US" sz="2800" i="1" dirty="0" smtClean="0">
                <a:solidFill>
                  <a:srgbClr val="000000"/>
                </a:solidFill>
                <a:latin typeface="Book Antiqua"/>
                <a:cs typeface="Book Antiqua"/>
              </a:rPr>
              <a:t>R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→ infinite KK modes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non-</a:t>
            </a:r>
            <a:r>
              <a:rPr lang="en-US" sz="2800" dirty="0" err="1" smtClean="0">
                <a:solidFill>
                  <a:srgbClr val="254061"/>
                </a:solidFill>
                <a:latin typeface="Book Antiqua"/>
                <a:cs typeface="Book Antiqua"/>
              </a:rPr>
              <a:t>Abelian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i="1" dirty="0" smtClean="0">
                <a:solidFill>
                  <a:srgbClr val="4F6228"/>
                </a:solidFill>
                <a:latin typeface="Book Antiqua"/>
                <a:cs typeface="Book Antiqua"/>
              </a:rPr>
              <a:t>B(2)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800" i="1" dirty="0" smtClean="0">
                <a:solidFill>
                  <a:srgbClr val="4F6228"/>
                </a:solidFill>
                <a:latin typeface="Book Antiqua"/>
                <a:cs typeface="Book Antiqua"/>
              </a:rPr>
              <a:t>B(2)+A(1)</a:t>
            </a:r>
            <a:endParaRPr lang="en-US" sz="2800" dirty="0" smtClean="0"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254061"/>
                </a:solidFill>
                <a:latin typeface="Book Antiqua"/>
                <a:cs typeface="Book Antiqua"/>
              </a:rPr>
              <a:t>self-duality </a:t>
            </a:r>
            <a:r>
              <a:rPr lang="en-US" sz="2800" i="1" dirty="0" smtClean="0">
                <a:solidFill>
                  <a:srgbClr val="4F6228"/>
                </a:solidFill>
                <a:latin typeface="Book Antiqua"/>
                <a:cs typeface="Book Antiqua"/>
              </a:rPr>
              <a:t>H(3) = *H(3)</a:t>
            </a:r>
            <a:r>
              <a:rPr lang="en-US" sz="2800" dirty="0" smtClean="0">
                <a:latin typeface="Book Antiqua"/>
                <a:cs typeface="Book Antiqua"/>
              </a:rPr>
              <a:t>.</a:t>
            </a:r>
            <a:endParaRPr lang="en-US" sz="1000" dirty="0" smtClean="0">
              <a:latin typeface="Book Antiqua"/>
              <a:cs typeface="Book Antiqua"/>
            </a:endParaRP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800" i="1" dirty="0" smtClean="0">
                <a:solidFill>
                  <a:srgbClr val="254061"/>
                </a:solidFill>
                <a:latin typeface="Book Antiqua"/>
                <a:cs typeface="Book Antiqua"/>
              </a:rPr>
              <a:t>The gauge field sector is already challenging.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Non-locality to evade no-go theorem</a:t>
            </a:r>
          </a:p>
          <a:p>
            <a:pPr>
              <a:spcAft>
                <a:spcPts val="600"/>
              </a:spcAft>
              <a:buNone/>
            </a:pPr>
            <a:r>
              <a:rPr lang="en-US" sz="2595" dirty="0" smtClean="0">
                <a:solidFill>
                  <a:srgbClr val="4F6228"/>
                </a:solidFill>
                <a:latin typeface="Book Antiqua"/>
                <a:cs typeface="Book Antiqua"/>
              </a:rPr>
              <a:t>	[</a:t>
            </a:r>
            <a:r>
              <a:rPr lang="en-US" sz="2595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Bekaert-Henneaux-Sevrin</a:t>
            </a:r>
            <a:r>
              <a:rPr lang="en-US" sz="2595" dirty="0" smtClean="0">
                <a:solidFill>
                  <a:srgbClr val="4F6228"/>
                </a:solidFill>
                <a:latin typeface="Book Antiqua"/>
                <a:cs typeface="Book Antiqua"/>
              </a:rPr>
              <a:t> 99,99,00]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Single M5 limit and 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 D4 limit are known.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latin typeface="Book Antiqua"/>
                <a:cs typeface="Book Antiqua"/>
              </a:rPr>
              <a:t>[Ho-Huang-Matsuo 11][Ho-Matsuo 12, 14]</a:t>
            </a:r>
            <a:endParaRPr lang="en-US" sz="2595" dirty="0" smtClean="0">
              <a:solidFill>
                <a:srgbClr val="4F6228"/>
              </a:solidFill>
              <a:latin typeface="Book Antiqua"/>
              <a:cs typeface="Book Antiqua"/>
            </a:endParaRPr>
          </a:p>
          <a:p>
            <a:pPr>
              <a:spcAft>
                <a:spcPts val="600"/>
              </a:spcAft>
            </a:pPr>
            <a:r>
              <a:rPr lang="en-US" sz="259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/>
                <a:cs typeface="Book Antiqua"/>
              </a:rPr>
              <a:t>Partial SUSY (1, 0) 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</a:t>
            </a:r>
            <a:r>
              <a:rPr lang="en-US" sz="2400" dirty="0" err="1" smtClean="0">
                <a:solidFill>
                  <a:srgbClr val="4F6228"/>
                </a:solidFill>
                <a:latin typeface="Book Antiqua"/>
                <a:cs typeface="Book Antiqua"/>
              </a:rPr>
              <a:t>Bonetti-Grimm-Hohenegger</a:t>
            </a:r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 12], [Ho-Matsuo 14]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2"/>
            <a:ext cx="8229600" cy="635423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800000"/>
                </a:solidFill>
                <a:latin typeface="Book Antiqua"/>
                <a:cs typeface="Book Antiqua"/>
              </a:rPr>
              <a:t>Gauge symmetry</a:t>
            </a:r>
            <a:endParaRPr lang="en-US" sz="3200" u="sng" dirty="0">
              <a:solidFill>
                <a:srgbClr val="800000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92"/>
            <a:ext cx="8229600" cy="503551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215968"/>
                </a:solidFill>
                <a:latin typeface="Book Antiqua"/>
                <a:cs typeface="Book Antiqua"/>
              </a:rPr>
              <a:t>	Decompose all fields into 0/KK- modes</a:t>
            </a:r>
          </a:p>
          <a:p>
            <a:endParaRPr lang="en-US" sz="2000" dirty="0" smtClean="0">
              <a:latin typeface="Book Antiqua"/>
              <a:cs typeface="Book Antiqua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gauge transformation parameter</a:t>
            </a: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gauge transformations</a:t>
            </a:r>
          </a:p>
          <a:p>
            <a:pPr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	identify a 1-form potential 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nonlocally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Book Antiqua"/>
                <a:cs typeface="Book Antiqua"/>
              </a:rPr>
              <a:t>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2443" y="4468673"/>
            <a:ext cx="7440970" cy="431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17662" y="1865512"/>
            <a:ext cx="2370316" cy="3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17663" y="5669772"/>
            <a:ext cx="1913138" cy="431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10231" y="5776547"/>
            <a:ext cx="1636363" cy="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783670" y="5762741"/>
            <a:ext cx="1824631" cy="3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129519" y="2848939"/>
            <a:ext cx="1710363" cy="431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922444" y="3929209"/>
            <a:ext cx="4884233" cy="431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7290" y="822668"/>
            <a:ext cx="360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6228"/>
                </a:solidFill>
                <a:latin typeface="Book Antiqua"/>
                <a:cs typeface="Book Antiqua"/>
              </a:rPr>
              <a:t>[Ho-Huang-Matsuo 11]</a:t>
            </a:r>
            <a:endParaRPr lang="en-US" sz="2400" dirty="0">
              <a:solidFill>
                <a:srgbClr val="4F6228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1746</Words>
  <Application>Microsoft Macintosh PowerPoint</Application>
  <PresentationFormat>On-screen Show (4:3)</PresentationFormat>
  <Paragraphs>291</Paragraphs>
  <Slides>35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The 2nd Joint Kyoto-NTU High Energy Theory Workshop</vt:lpstr>
      <vt:lpstr>Non-Abelian Gauge Symmetries  Beyond Yang-Mills</vt:lpstr>
      <vt:lpstr>Yang-Mills Gauge Symm.</vt:lpstr>
      <vt:lpstr>Generalization #1</vt:lpstr>
      <vt:lpstr>M5-brane effective theory</vt:lpstr>
      <vt:lpstr>Single M5 in C-field</vt:lpstr>
      <vt:lpstr>Nambu-Poisson</vt:lpstr>
      <vt:lpstr>Multiple M5-branes</vt:lpstr>
      <vt:lpstr>Gauge symmetry</vt:lpstr>
      <vt:lpstr>Gauge symmetry algebra</vt:lpstr>
      <vt:lpstr>Field strength</vt:lpstr>
      <vt:lpstr>Geometry of higher form gauge fields</vt:lpstr>
      <vt:lpstr>Non-Abelian gerbe</vt:lpstr>
      <vt:lpstr>Non-Abelian Gerbe (modified)</vt:lpstr>
      <vt:lpstr>Non-Abelian Higher Form Symmetries</vt:lpstr>
      <vt:lpstr>Generalization #2</vt:lpstr>
      <vt:lpstr>Gauge symm. algebra</vt:lpstr>
      <vt:lpstr>BCJ Duality and Double Copy Procedure (generalized KLT relation)</vt:lpstr>
      <vt:lpstr>Slide 19</vt:lpstr>
      <vt:lpstr>Example of generalization #2</vt:lpstr>
      <vt:lpstr>Gauge algebra of Diff.</vt:lpstr>
      <vt:lpstr>Gauge theory of Diff.</vt:lpstr>
      <vt:lpstr>Gravity with B and φ</vt:lpstr>
      <vt:lpstr>Comments</vt:lpstr>
      <vt:lpstr>YM theory of Diff. on Minkowski</vt:lpstr>
      <vt:lpstr>Outlook</vt:lpstr>
      <vt:lpstr>Thank You!</vt:lpstr>
      <vt:lpstr>Problem?</vt:lpstr>
      <vt:lpstr>Problem?</vt:lpstr>
      <vt:lpstr>Self-Dual Gauge Fields</vt:lpstr>
      <vt:lpstr>Lagrangian for chiral bosons</vt:lpstr>
      <vt:lpstr>Action</vt:lpstr>
      <vt:lpstr>Comments</vt:lpstr>
      <vt:lpstr>Example</vt:lpstr>
      <vt:lpstr>Why S1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Theory for M5-branes</dc:title>
  <dc:creator>Pei-Ming Ho</dc:creator>
  <cp:lastModifiedBy>Admin</cp:lastModifiedBy>
  <cp:revision>14</cp:revision>
  <dcterms:created xsi:type="dcterms:W3CDTF">2015-03-27T00:33:00Z</dcterms:created>
  <dcterms:modified xsi:type="dcterms:W3CDTF">2015-03-27T00:58:01Z</dcterms:modified>
</cp:coreProperties>
</file>